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48" r:id="rId5"/>
    <p:sldId id="259" r:id="rId6"/>
    <p:sldId id="291" r:id="rId7"/>
    <p:sldId id="307" r:id="rId8"/>
    <p:sldId id="308" r:id="rId9"/>
    <p:sldId id="349" r:id="rId10"/>
    <p:sldId id="309" r:id="rId11"/>
    <p:sldId id="310" r:id="rId12"/>
    <p:sldId id="311" r:id="rId13"/>
    <p:sldId id="312" r:id="rId14"/>
    <p:sldId id="313" r:id="rId15"/>
    <p:sldId id="314" r:id="rId16"/>
    <p:sldId id="315" r:id="rId17"/>
    <p:sldId id="316" r:id="rId18"/>
    <p:sldId id="292" r:id="rId19"/>
    <p:sldId id="293" r:id="rId20"/>
    <p:sldId id="295" r:id="rId21"/>
    <p:sldId id="326" r:id="rId22"/>
    <p:sldId id="327" r:id="rId23"/>
    <p:sldId id="296" r:id="rId24"/>
    <p:sldId id="297" r:id="rId25"/>
    <p:sldId id="317" r:id="rId26"/>
    <p:sldId id="318" r:id="rId27"/>
    <p:sldId id="345" r:id="rId28"/>
    <p:sldId id="346" r:id="rId29"/>
    <p:sldId id="347"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314220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362935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93692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27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1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78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18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80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44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0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50145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0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719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09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37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567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84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0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16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472944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859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74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718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374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1E62EE1-A09B-4704-89D1-A3EC923AAF41}" type="datetimeFigureOut">
              <a:rPr lang="en-US"/>
              <a:pPr>
                <a:defRPr/>
              </a:pPr>
              <a:t>3/11/2020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3F917CD-F095-4D79-829A-EC06AD85B4E4}" type="slidenum">
              <a:rPr lang="en-US"/>
              <a:pPr>
                <a:defRPr/>
              </a:pPr>
              <a:t>‹#›</a:t>
            </a:fld>
            <a:endParaRPr lang="en-US"/>
          </a:p>
        </p:txBody>
      </p:sp>
    </p:spTree>
    <p:extLst>
      <p:ext uri="{BB962C8B-B14F-4D97-AF65-F5344CB8AC3E}">
        <p14:creationId xmlns:p14="http://schemas.microsoft.com/office/powerpoint/2010/main" val="3537590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48DB7A-66B5-4591-81A7-B79F116A7EA4}" type="datetimeFigureOut">
              <a:rPr lang="en-US"/>
              <a:pPr>
                <a:defRPr/>
              </a:pPr>
              <a:t>3/11/2020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5036488-4BF0-47F0-90E3-C7AF4AED6BD9}" type="slidenum">
              <a:rPr lang="en-US"/>
              <a:pPr>
                <a:defRPr/>
              </a:pPr>
              <a:t>‹#›</a:t>
            </a:fld>
            <a:endParaRPr lang="en-US"/>
          </a:p>
        </p:txBody>
      </p:sp>
    </p:spTree>
    <p:extLst>
      <p:ext uri="{BB962C8B-B14F-4D97-AF65-F5344CB8AC3E}">
        <p14:creationId xmlns:p14="http://schemas.microsoft.com/office/powerpoint/2010/main" val="1325105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6DF54E-6A7C-4622-9E6D-4F59FE22FE8B}" type="datetimeFigureOut">
              <a:rPr lang="en-US"/>
              <a:pPr>
                <a:defRPr/>
              </a:pPr>
              <a:t>3/11/2020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C107D1-72FA-44A4-89DE-2999346018EB}" type="slidenum">
              <a:rPr lang="en-US"/>
              <a:pPr>
                <a:defRPr/>
              </a:pPr>
              <a:t>‹#›</a:t>
            </a:fld>
            <a:endParaRPr lang="en-US"/>
          </a:p>
        </p:txBody>
      </p:sp>
    </p:spTree>
    <p:extLst>
      <p:ext uri="{BB962C8B-B14F-4D97-AF65-F5344CB8AC3E}">
        <p14:creationId xmlns:p14="http://schemas.microsoft.com/office/powerpoint/2010/main" val="1663956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284BF8-6E3C-4210-85AF-27345BD8018A}" type="datetimeFigureOut">
              <a:rPr lang="en-US"/>
              <a:pPr>
                <a:defRPr/>
              </a:pPr>
              <a:t>3/11/2020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6BBB08-15EB-446F-8D4D-5C1F05CB26CC}" type="slidenum">
              <a:rPr lang="en-US"/>
              <a:pPr>
                <a:defRPr/>
              </a:pPr>
              <a:t>‹#›</a:t>
            </a:fld>
            <a:endParaRPr lang="en-US"/>
          </a:p>
        </p:txBody>
      </p:sp>
    </p:spTree>
    <p:extLst>
      <p:ext uri="{BB962C8B-B14F-4D97-AF65-F5344CB8AC3E}">
        <p14:creationId xmlns:p14="http://schemas.microsoft.com/office/powerpoint/2010/main" val="2286506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0E284C-613B-4D91-8AE5-FB84305DBC0C}" type="datetimeFigureOut">
              <a:rPr lang="en-US"/>
              <a:pPr>
                <a:defRPr/>
              </a:pPr>
              <a:t>3/11/2020</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66D528-9B6B-4E7C-925B-B49DCD82DA9D}" type="slidenum">
              <a:rPr lang="en-US"/>
              <a:pPr>
                <a:defRPr/>
              </a:pPr>
              <a:t>‹#›</a:t>
            </a:fld>
            <a:endParaRPr lang="en-US"/>
          </a:p>
        </p:txBody>
      </p:sp>
    </p:spTree>
    <p:extLst>
      <p:ext uri="{BB962C8B-B14F-4D97-AF65-F5344CB8AC3E}">
        <p14:creationId xmlns:p14="http://schemas.microsoft.com/office/powerpoint/2010/main" val="827153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FCD901-0556-46A8-B468-7557D1F2D2E7}" type="datetimeFigureOut">
              <a:rPr lang="en-US"/>
              <a:pPr>
                <a:defRPr/>
              </a:pPr>
              <a:t>3/11/2020</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5CD39C-29C6-4626-B2AF-B8AC4B63598B}" type="slidenum">
              <a:rPr lang="en-US"/>
              <a:pPr>
                <a:defRPr/>
              </a:pPr>
              <a:t>‹#›</a:t>
            </a:fld>
            <a:endParaRPr lang="en-US"/>
          </a:p>
        </p:txBody>
      </p:sp>
    </p:spTree>
    <p:extLst>
      <p:ext uri="{BB962C8B-B14F-4D97-AF65-F5344CB8AC3E}">
        <p14:creationId xmlns:p14="http://schemas.microsoft.com/office/powerpoint/2010/main" val="17752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2251508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4C7D69-6A5B-4A4E-9159-6779758E9F1B}" type="datetimeFigureOut">
              <a:rPr lang="en-US"/>
              <a:pPr>
                <a:defRPr/>
              </a:pPr>
              <a:t>3/11/2020</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4A1DB4-A4A3-4B61-85F3-F08BFB6A7047}" type="slidenum">
              <a:rPr lang="en-US"/>
              <a:pPr>
                <a:defRPr/>
              </a:pPr>
              <a:t>‹#›</a:t>
            </a:fld>
            <a:endParaRPr lang="en-US"/>
          </a:p>
        </p:txBody>
      </p:sp>
    </p:spTree>
    <p:extLst>
      <p:ext uri="{BB962C8B-B14F-4D97-AF65-F5344CB8AC3E}">
        <p14:creationId xmlns:p14="http://schemas.microsoft.com/office/powerpoint/2010/main" val="1370822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4314806-1F78-4303-8BFC-0C765044BD21}" type="datetimeFigureOut">
              <a:rPr lang="en-US"/>
              <a:pPr>
                <a:defRPr/>
              </a:pPr>
              <a:t>3/11/2020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C5C85-39E1-45A8-8336-1D19F325B75E}" type="slidenum">
              <a:rPr lang="en-US"/>
              <a:pPr>
                <a:defRPr/>
              </a:pPr>
              <a:t>‹#›</a:t>
            </a:fld>
            <a:endParaRPr lang="en-US"/>
          </a:p>
        </p:txBody>
      </p:sp>
    </p:spTree>
    <p:extLst>
      <p:ext uri="{BB962C8B-B14F-4D97-AF65-F5344CB8AC3E}">
        <p14:creationId xmlns:p14="http://schemas.microsoft.com/office/powerpoint/2010/main" val="1285491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CDF8C9-1D8E-43CA-89BD-5DFFC45EF7F3}" type="datetimeFigureOut">
              <a:rPr lang="en-US"/>
              <a:pPr>
                <a:defRPr/>
              </a:pPr>
              <a:t>3/11/2020</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EA55BB-590A-48BD-9F49-3E1538279549}" type="slidenum">
              <a:rPr lang="en-US"/>
              <a:pPr>
                <a:defRPr/>
              </a:pPr>
              <a:t>‹#›</a:t>
            </a:fld>
            <a:endParaRPr lang="en-US"/>
          </a:p>
        </p:txBody>
      </p:sp>
    </p:spTree>
    <p:extLst>
      <p:ext uri="{BB962C8B-B14F-4D97-AF65-F5344CB8AC3E}">
        <p14:creationId xmlns:p14="http://schemas.microsoft.com/office/powerpoint/2010/main" val="2103210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C5F255-E1A3-4583-97DB-9E71129D6CA2}" type="datetimeFigureOut">
              <a:rPr lang="en-US"/>
              <a:pPr>
                <a:defRPr/>
              </a:pPr>
              <a:t>3/11/2020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CCE8105-46AE-41FC-9EFE-F63EE55AADC8}" type="slidenum">
              <a:rPr lang="en-US"/>
              <a:pPr>
                <a:defRPr/>
              </a:pPr>
              <a:t>‹#›</a:t>
            </a:fld>
            <a:endParaRPr lang="en-US"/>
          </a:p>
        </p:txBody>
      </p:sp>
    </p:spTree>
    <p:extLst>
      <p:ext uri="{BB962C8B-B14F-4D97-AF65-F5344CB8AC3E}">
        <p14:creationId xmlns:p14="http://schemas.microsoft.com/office/powerpoint/2010/main" val="3493023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09600D-C568-4A48-8255-F1286D887E2D}" type="datetimeFigureOut">
              <a:rPr lang="en-US"/>
              <a:pPr>
                <a:defRPr/>
              </a:pPr>
              <a:t>3/11/2020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E879B8E-D6B1-49A2-BABA-CE8CBC3419F0}" type="slidenum">
              <a:rPr lang="en-US"/>
              <a:pPr>
                <a:defRPr/>
              </a:pPr>
              <a:t>‹#›</a:t>
            </a:fld>
            <a:endParaRPr lang="en-US"/>
          </a:p>
        </p:txBody>
      </p:sp>
    </p:spTree>
    <p:extLst>
      <p:ext uri="{BB962C8B-B14F-4D97-AF65-F5344CB8AC3E}">
        <p14:creationId xmlns:p14="http://schemas.microsoft.com/office/powerpoint/2010/main" val="394258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216204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109503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67403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258717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CB8EE-E015-4FDA-8ACF-7E206C7E940A}" type="datetimeFigureOut">
              <a:rPr lang="ms-MY" smtClean="0"/>
              <a:pPr/>
              <a:t>11/03/2020</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val="277976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CB8EE-E015-4FDA-8ACF-7E206C7E940A}" type="datetimeFigureOut">
              <a:rPr lang="ms-MY" smtClean="0"/>
              <a:pPr/>
              <a:t>11/03/2020</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C3023-93EA-45FD-AF62-32281C87D79B}" type="slidenum">
              <a:rPr lang="ms-MY" smtClean="0"/>
              <a:pPr/>
              <a:t>‹#›</a:t>
            </a:fld>
            <a:endParaRPr lang="ms-MY"/>
          </a:p>
        </p:txBody>
      </p:sp>
    </p:spTree>
    <p:extLst>
      <p:ext uri="{BB962C8B-B14F-4D97-AF65-F5344CB8AC3E}">
        <p14:creationId xmlns:p14="http://schemas.microsoft.com/office/powerpoint/2010/main" val="129786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14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90DD-A5A4-4CBF-BAC6-0873B72BA069}"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57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A47C9A-2654-4591-A728-D2F532D261BD}" type="datetimeFigureOut">
              <a:rPr lang="en-US"/>
              <a:pPr>
                <a:defRPr/>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600D775-2627-4834-B555-E5519E674AFA}" type="slidenum">
              <a:rPr lang="en-US"/>
              <a:pPr>
                <a:defRPr/>
              </a:pPr>
              <a:t>‹#›</a:t>
            </a:fld>
            <a:endParaRPr lang="en-US"/>
          </a:p>
        </p:txBody>
      </p:sp>
    </p:spTree>
    <p:extLst>
      <p:ext uri="{BB962C8B-B14F-4D97-AF65-F5344CB8AC3E}">
        <p14:creationId xmlns:p14="http://schemas.microsoft.com/office/powerpoint/2010/main" val="2862352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92177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71600" y="404664"/>
            <a:ext cx="7215238"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Menuju</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 SAKINAH</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971600" y="2060848"/>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selesa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damai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049688" y="3223236"/>
            <a:ext cx="719472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triped Right Arrow 7"/>
          <p:cNvSpPr/>
          <p:nvPr/>
        </p:nvSpPr>
        <p:spPr>
          <a:xfrm rot="5400000">
            <a:off x="7205028" y="2570604"/>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9"/>
          <p:cNvSpPr>
            <a:spLocks noChangeArrowheads="1"/>
          </p:cNvSpPr>
          <p:nvPr/>
        </p:nvSpPr>
        <p:spPr bwMode="auto">
          <a:xfrm>
            <a:off x="393488" y="1579361"/>
            <a:ext cx="353044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ar-SA" sz="4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6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As-</a:t>
            </a:r>
            <a:r>
              <a:rPr lang="en-US" sz="26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Sakinah</a:t>
            </a:r>
            <a:r>
              <a:rPr lang="ar-SA" sz="4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endParaRPr lang="en-US" sz="4400" b="1" i="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6" name="Rectangle 5"/>
          <p:cNvSpPr/>
          <p:nvPr/>
        </p:nvSpPr>
        <p:spPr>
          <a:xfrm>
            <a:off x="323528" y="116632"/>
            <a:ext cx="8316416"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Tafsir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firman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21</a:t>
            </a:r>
            <a:endParaRPr lang="en-MY" sz="2800" b="1" dirty="0"/>
          </a:p>
        </p:txBody>
      </p:sp>
      <p:sp>
        <p:nvSpPr>
          <p:cNvPr id="7" name="Snip Same Side Corner Rectangle 6"/>
          <p:cNvSpPr/>
          <p:nvPr/>
        </p:nvSpPr>
        <p:spPr>
          <a:xfrm>
            <a:off x="4067944" y="3374996"/>
            <a:ext cx="4680520" cy="165618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konsep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Sakinah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4139952" y="1502787"/>
            <a:ext cx="4608512" cy="1800200"/>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Ketenangan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keamanan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kehormatan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perlindungan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Bent-Up Arrow 8"/>
          <p:cNvSpPr/>
          <p:nvPr/>
        </p:nvSpPr>
        <p:spPr>
          <a:xfrm rot="5400000">
            <a:off x="3455876" y="2340102"/>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Snip Same Side Corner Rectangle 9"/>
          <p:cNvSpPr/>
          <p:nvPr/>
        </p:nvSpPr>
        <p:spPr>
          <a:xfrm>
            <a:off x="1043608" y="5175195"/>
            <a:ext cx="719472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berlandaskan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942" y="44624"/>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331640" y="1124744"/>
            <a:ext cx="7560840" cy="1224136"/>
          </a:xfrm>
          <a:prstGeom prst="snip2SameRect">
            <a:avLst>
              <a:gd name="adj1" fmla="val 10248"/>
              <a:gd name="adj2" fmla="val 10862"/>
            </a:avLst>
          </a:prstGeom>
          <a:solidFill>
            <a:schemeClr val="accent6">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Sensitif</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masing-masing</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331640" y="2420888"/>
            <a:ext cx="7560840" cy="2088232"/>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pPr marL="342900" indent="-342900">
              <a:buFontTx/>
              <a:buChar char="-"/>
            </a:pP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memahami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bertolak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ansur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a:p>
            <a:pPr marL="342900" indent="-342900">
              <a:buFontTx/>
              <a:buChar char="-"/>
            </a:pP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emberi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layanan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a:buFontTx/>
              <a:buChar char="-"/>
            </a:pP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aling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mempercayai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menutup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keaiban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rahsia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8" name="Snip Same Side Corner Rectangle 7"/>
          <p:cNvSpPr/>
          <p:nvPr/>
        </p:nvSpPr>
        <p:spPr>
          <a:xfrm>
            <a:off x="1259632" y="4581128"/>
            <a:ext cx="7704856" cy="2132856"/>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Tangani</a:t>
            </a:r>
            <a:r>
              <a:rPr lang="en-US" sz="2200" b="1" u="sng"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u="sng"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masalah</a:t>
            </a:r>
            <a:r>
              <a:rPr lang="en-US" sz="2200" b="1" u="sng"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Bincang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a:buFontTx/>
              <a:buChar char="-"/>
            </a:pPr>
            <a:r>
              <a:rPr lang="en-US" sz="22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emikiran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berhemah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marL="342900" indent="-342900">
              <a:buFontTx/>
              <a:buChar cha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Bersabar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marL="342900" indent="-342900">
              <a:buFontTx/>
              <a:buChar char="-"/>
            </a:pPr>
            <a:r>
              <a:rPr lang="en-US" sz="22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enerima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kelemahan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9" name="Pentagon 8"/>
          <p:cNvSpPr/>
          <p:nvPr/>
        </p:nvSpPr>
        <p:spPr>
          <a:xfrm>
            <a:off x="323528" y="1340768"/>
            <a:ext cx="936104"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Bent-Up Arrow 9"/>
          <p:cNvSpPr/>
          <p:nvPr/>
        </p:nvSpPr>
        <p:spPr>
          <a:xfrm rot="5400000">
            <a:off x="419665" y="2635456"/>
            <a:ext cx="838510" cy="841423"/>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Bent-Up Arrow 11"/>
          <p:cNvSpPr/>
          <p:nvPr/>
        </p:nvSpPr>
        <p:spPr>
          <a:xfrm rot="5400000">
            <a:off x="396993" y="4651680"/>
            <a:ext cx="838510" cy="841423"/>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942" y="44624"/>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331640" y="1340768"/>
            <a:ext cx="7560840" cy="1224136"/>
          </a:xfrm>
          <a:prstGeom prst="snip2SameRect">
            <a:avLst>
              <a:gd name="adj1" fmla="val 10248"/>
              <a:gd name="adj2" fmla="val 10862"/>
            </a:avLst>
          </a:prstGeom>
          <a:solidFill>
            <a:schemeClr val="accent6">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Zahirkan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syiar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331640" y="2780928"/>
            <a:ext cx="7560840" cy="1440160"/>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berkomunikasi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berasaskan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Nabawi</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Same Side Corner Rectangle 7"/>
          <p:cNvSpPr/>
          <p:nvPr/>
        </p:nvSpPr>
        <p:spPr>
          <a:xfrm>
            <a:off x="1259632" y="4365104"/>
            <a:ext cx="7704856" cy="1224136"/>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agar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menyayangi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9" name="Pentagon 8"/>
          <p:cNvSpPr/>
          <p:nvPr/>
        </p:nvSpPr>
        <p:spPr>
          <a:xfrm>
            <a:off x="323528" y="1412776"/>
            <a:ext cx="936104" cy="1224136"/>
          </a:xfrm>
          <a:prstGeom prst="homePlate">
            <a:avLst>
              <a:gd name="adj" fmla="val 61706"/>
            </a:avLst>
          </a:prstGeom>
          <a:solidFill>
            <a:srgbClr val="7030A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Bent-Up Arrow 9"/>
          <p:cNvSpPr/>
          <p:nvPr/>
        </p:nvSpPr>
        <p:spPr>
          <a:xfrm rot="5400000">
            <a:off x="359532" y="2816932"/>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Bent-Up Arrow 10"/>
          <p:cNvSpPr/>
          <p:nvPr/>
        </p:nvSpPr>
        <p:spPr>
          <a:xfrm rot="5400000">
            <a:off x="323528" y="4293096"/>
            <a:ext cx="86409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942"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331640" y="1772816"/>
            <a:ext cx="7560840" cy="1224136"/>
          </a:xfrm>
          <a:prstGeom prst="snip2SameRect">
            <a:avLst>
              <a:gd name="adj1" fmla="val 10248"/>
              <a:gd name="adj2" fmla="val 10862"/>
            </a:avLst>
          </a:prstGeom>
          <a:solidFill>
            <a:schemeClr val="accent6">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kekerasan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penderaan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fizikal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mental.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331640" y="3356992"/>
            <a:ext cx="7560840" cy="1656184"/>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Jauhi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celaan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penghinaan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unsur-unsur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memperlekehkan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323528" y="1844824"/>
            <a:ext cx="936104" cy="1224136"/>
          </a:xfrm>
          <a:prstGeom prst="homePlate">
            <a:avLst>
              <a:gd name="adj" fmla="val 61706"/>
            </a:avLst>
          </a:prstGeom>
          <a:solidFill>
            <a:srgbClr val="00B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Bent-Up Arrow 8"/>
          <p:cNvSpPr/>
          <p:nvPr/>
        </p:nvSpPr>
        <p:spPr>
          <a:xfrm rot="5400000">
            <a:off x="434907" y="3436016"/>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942" y="37073"/>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331640" y="1628800"/>
            <a:ext cx="7560840" cy="1224136"/>
          </a:xfrm>
          <a:prstGeom prst="snip2SameRect">
            <a:avLst>
              <a:gd name="adj1" fmla="val 10248"/>
              <a:gd name="adj2" fmla="val 10862"/>
            </a:avLst>
          </a:prstGeom>
          <a:solidFill>
            <a:schemeClr val="accent6">
              <a:lumMod val="60000"/>
              <a:lumOff val="40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1331640" y="3212976"/>
            <a:ext cx="7560840" cy="1080120"/>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Yakin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keredhaanNya</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323528" y="1700808"/>
            <a:ext cx="936104" cy="1224136"/>
          </a:xfrm>
          <a:prstGeom prst="homePlate">
            <a:avLst>
              <a:gd name="adj" fmla="val 61706"/>
            </a:avLst>
          </a:prstGeom>
          <a:solidFill>
            <a:srgbClr val="7030A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Bent-Up Arrow 8"/>
          <p:cNvSpPr/>
          <p:nvPr/>
        </p:nvSpPr>
        <p:spPr>
          <a:xfrm rot="5400000">
            <a:off x="445019" y="3219614"/>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58851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Rectangle 1"/>
          <p:cNvSpPr>
            <a:spLocks noChangeArrowheads="1"/>
          </p:cNvSpPr>
          <p:nvPr/>
        </p:nvSpPr>
        <p:spPr bwMode="auto">
          <a:xfrm>
            <a:off x="0" y="3886277"/>
            <a:ext cx="9144000" cy="286232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Halal bagi kamu mewarisi wanita-wanita dengan jalan paksaan, dan janganlah kamu menyusahkan mereka kerana ingin mengambil balik sebahagian dari apa yang telah kamu berikan kepadanya, kecuali mereka melakukan perbuatan keji yang nyata. Dan bergaullah dengan mereka secara baik. Kemudian jika kamu bencikan mereka, kerana mungkin kamu bencikan sesuatu, sedang Allah hendak menjadikan pada apa yang kamu benci itu kebaikan yang banyak (untuk kamu).” </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ectangle 11"/>
          <p:cNvSpPr/>
          <p:nvPr/>
        </p:nvSpPr>
        <p:spPr>
          <a:xfrm>
            <a:off x="0" y="1196752"/>
            <a:ext cx="9144000" cy="2554545"/>
          </a:xfrm>
          <a:prstGeom prst="rect">
            <a:avLst/>
          </a:prstGeom>
          <a:noFill/>
        </p:spPr>
        <p:txBody>
          <a:bodyPr wrap="square">
            <a:spAutoFit/>
          </a:bodyPr>
          <a:lstStyle/>
          <a:p>
            <a:pPr algn="ctr" rtl="1">
              <a:defRPr/>
            </a:pPr>
            <a:r>
              <a:rPr lang="ar-EG" sz="4000" b="1" kern="0" dirty="0" smtClean="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الَّذِينَ آمَنُواْ لاَ يَحِلُّ لَكُمْ أَن تَرِثُواْ النِّسَاء كَرْهًا وَلاَ تَعْضُلُوهُنَّ لِتَذْهَبُواْ بِبَعْضِ مَا آتَيْتُمُوهُنَّ إِلاَّ أَن يَأْتِينَ بِفَاحِشَةٍ مُّبَيِّنَةٍ وَعَاشِرُوهُنَّ بِالْمَعْرُوفِ فَإِن كَرِهْتُمُوهُنَّ فَعَسَى أَن تَكْرَهُواْ شَيْئًا وَيَجْعَلَ اللّهُ فِيهِ خَيْرًا كَثِيرًا</a:t>
            </a:r>
            <a:endParaRPr lang="en-MY" sz="40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65990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22864" y="-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1484040"/>
            <a:ext cx="9144000" cy="4154984"/>
          </a:xfrm>
          <a:prstGeom prst="rect">
            <a:avLst/>
          </a:prstGeom>
          <a:solidFill>
            <a:schemeClr val="tx1">
              <a:alpha val="28000"/>
            </a:schemeClr>
          </a:solidFill>
        </p:spPr>
        <p:txBody>
          <a:bodyPr wrap="square">
            <a:spAutoFit/>
          </a:bodyPr>
          <a:lstStyle/>
          <a:p>
            <a:pPr lvl="0" algn="ctr" rtl="1" fontAlgn="base">
              <a:spcBef>
                <a:spcPct val="0"/>
              </a:spcBef>
              <a:spcAft>
                <a:spcPct val="0"/>
              </a:spcAft>
              <a:tabLst>
                <a:tab pos="876300" algn="r"/>
                <a:tab pos="933450" algn="r"/>
                <a:tab pos="1047750" algn="r"/>
                <a:tab pos="1162050" algn="r"/>
                <a:tab pos="1447800" algn="r"/>
                <a:tab pos="1619250" algn="r"/>
                <a:tab pos="1790700" algn="r"/>
                <a:tab pos="2019300" algn="r"/>
                <a:tab pos="2286000" algn="r"/>
                <a:tab pos="2419350" algn="r"/>
                <a:tab pos="2819400" algn="r"/>
                <a:tab pos="2933700" algn="r"/>
                <a:tab pos="3219450" algn="r"/>
                <a:tab pos="3733800" algn="r"/>
              </a:tabLst>
            </a:pP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ar-SA" sz="36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733604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41734775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70115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90944"/>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260114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21848" y="-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14400" y="34820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21111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36512"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5720" y="30681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582536"/>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0" y="3846527"/>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01318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8610" y="116632"/>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716832"/>
            <a:ext cx="9144000" cy="1754326"/>
          </a:xfrm>
          <a:prstGeom prst="rect">
            <a:avLst/>
          </a:prstGeom>
          <a:solidFill>
            <a:schemeClr val="accent6">
              <a:lumMod val="60000"/>
              <a:lumOff val="40000"/>
              <a:alpha val="43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TextBox 6"/>
          <p:cNvSpPr txBox="1"/>
          <p:nvPr/>
        </p:nvSpPr>
        <p:spPr>
          <a:xfrm>
            <a:off x="0" y="4102850"/>
            <a:ext cx="9144000" cy="2062103"/>
          </a:xfrm>
          <a:prstGeom prst="rect">
            <a:avLst/>
          </a:prstGeom>
          <a:solidFill>
            <a:srgbClr val="00B0F0">
              <a:alpha val="35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TextBox 5"/>
          <p:cNvSpPr txBox="1"/>
          <p:nvPr/>
        </p:nvSpPr>
        <p:spPr>
          <a:xfrm>
            <a:off x="0" y="3789040"/>
            <a:ext cx="9144000" cy="1938992"/>
          </a:xfrm>
          <a:prstGeom prst="rect">
            <a:avLst/>
          </a:prstGeom>
          <a:solidFill>
            <a:srgbClr val="00B0F0">
              <a:alpha val="39000"/>
            </a:srgbClr>
          </a:solidFill>
          <a:ln w="57150">
            <a:noFill/>
          </a:ln>
        </p:spPr>
        <p:txBody>
          <a:bodyPr wrap="square">
            <a:spAutoFit/>
          </a:bodyPr>
          <a:lstStyle/>
          <a:p>
            <a:pPr algn="ctr">
              <a:defRPr/>
            </a:pP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Bersama-samalah</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menyuburkan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sifat</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titah</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pada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setiap</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ketika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smtClean="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a:p>
            <a:pPr algn="ctr">
              <a:defRPr/>
            </a:pPr>
            <a:r>
              <a:rPr lang="en-US" sz="2400" b="1" dirty="0" smtClean="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samping</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menjauhkan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ma’siat</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dosa</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mengundang</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kemurkaan</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US" sz="2400" b="1" dirty="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smtClean="0">
              <a:ln w="18415" cmpd="sng">
                <a:solidFill>
                  <a:schemeClr val="tx1"/>
                </a:solidFill>
                <a:prstDash val="solid"/>
              </a:ln>
              <a:solidFill>
                <a:schemeClr val="bg1"/>
              </a:solidFill>
              <a:effectLst>
                <a:glow rad="101600">
                  <a:schemeClr val="bg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0" y="1746682"/>
            <a:ext cx="9144000" cy="1754326"/>
          </a:xfrm>
          <a:prstGeom prst="rect">
            <a:avLst/>
          </a:prstGeom>
          <a:solidFill>
            <a:schemeClr val="accent6">
              <a:lumMod val="75000"/>
              <a:alpha val="24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وَاجْتَنِبُوا الذُّنُوبَ وَالْمَعَاصِي لَعَلَّكُمْ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تُرْحَمُون</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282714"/>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Melakukan</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solat</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secara</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berjemaah</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6" name="Rectangle 5"/>
          <p:cNvSpPr/>
          <p:nvPr/>
        </p:nvSpPr>
        <p:spPr>
          <a:xfrm>
            <a:off x="646521" y="2051720"/>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berjemaah semasa hayat baginda. </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747040" y="974063"/>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
        <p:nvSpPr>
          <p:cNvPr id="8" name="Rectangle 7"/>
          <p:cNvSpPr/>
          <p:nvPr/>
        </p:nvSpPr>
        <p:spPr>
          <a:xfrm>
            <a:off x="646520" y="3530734"/>
            <a:ext cx="7847955" cy="1193666"/>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kita, lebih-lebih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lagi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solat subuh berjemaah di masjid</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08857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8662" y="140296"/>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251520" y="27310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7" name="Snip Same Side Corner Rectangle 6"/>
          <p:cNvSpPr/>
          <p:nvPr/>
        </p:nvSpPr>
        <p:spPr>
          <a:xfrm>
            <a:off x="251520" y="46047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179512" y="11559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96119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8662" y="15240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ounded Rectangle 5"/>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فِيْهِمَا لَأَتَوْهُمَا 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7" name="Snip Same Side Corner Rectangle 6"/>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930798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0921775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14030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7873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0" y="1628800"/>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TextBox 7"/>
          <p:cNvSpPr txBox="1"/>
          <p:nvPr/>
        </p:nvSpPr>
        <p:spPr>
          <a:xfrm>
            <a:off x="0" y="4204826"/>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749051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55199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1267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882698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67921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7544" y="620688"/>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218960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404664"/>
            <a:ext cx="8568952" cy="5816977"/>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465306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72861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86236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32009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014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746682"/>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أَجْمَعِيْنَ.</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0" y="450513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225" y="575964"/>
            <a:ext cx="9121775" cy="6309420"/>
          </a:xfrm>
          <a:prstGeom prst="rect">
            <a:avLst/>
          </a:prstGeom>
          <a:solidFill>
            <a:schemeClr val="bg1">
              <a:alpha val="56000"/>
            </a:schemeClr>
          </a:solidFill>
        </p:spPr>
        <p:txBody>
          <a:bodyPr wrap="square">
            <a:spAutoFit/>
          </a:bodyPr>
          <a:lstStyle/>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ARAH MANA KELUARGA KU BAWA</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US" sz="8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SETIAP MANUSIA MENGIMPIKAN SEBUAH KELUARGA YANG BAHAGIA,  BERKASIH SAYANG, SALING MELINDUNGI DAN HORMAT MENGHORMATI.</a:t>
            </a:r>
          </a:p>
          <a:p>
            <a:pPr marL="342900" indent="-342900" algn="just">
              <a:buFontTx/>
              <a:buAutoNum type="arabicPeriod"/>
              <a:defRPr/>
            </a:pPr>
            <a:endParaRPr lang="en-US" b="1" dirty="0">
              <a:solidFill>
                <a:prstClr val="black"/>
              </a:solidFill>
              <a:effectLst>
                <a:glow rad="101600">
                  <a:prstClr val="white">
                    <a:alpha val="60000"/>
                  </a:prstClr>
                </a:glow>
              </a:effectLst>
              <a:cs typeface="Arial" charset="0"/>
            </a:endParaRPr>
          </a:p>
          <a:p>
            <a:pPr marL="342900" indent="-342900" algn="just">
              <a:buFontTx/>
              <a:buAutoNum type="arabicPeriod"/>
              <a:defRPr/>
            </a:pPr>
            <a:r>
              <a:rPr lang="en-US" sz="2400" b="1" dirty="0" smtClean="0">
                <a:solidFill>
                  <a:prstClr val="black"/>
                </a:solidFill>
                <a:effectLst>
                  <a:glow rad="101600">
                    <a:prstClr val="white">
                      <a:alpha val="60000"/>
                    </a:prstClr>
                  </a:glow>
                </a:effectLst>
                <a:cs typeface="Arial" charset="0"/>
              </a:rPr>
              <a:t>ANTARA LANGKAH YANG PERLU DIAMBIL BAGI MEMBINA SEBUAH KELUARGA SAKINAH IALAH:</a:t>
            </a:r>
          </a:p>
          <a:p>
            <a:pPr algn="just">
              <a:defRPr/>
            </a:pPr>
            <a:r>
              <a:rPr lang="en-US" sz="2400" b="1" dirty="0">
                <a:solidFill>
                  <a:prstClr val="black"/>
                </a:solidFill>
                <a:effectLst>
                  <a:glow rad="101600">
                    <a:prstClr val="white">
                      <a:alpha val="60000"/>
                    </a:prstClr>
                  </a:glow>
                </a:effectLst>
                <a:cs typeface="Arial" charset="0"/>
              </a:rPr>
              <a:t>	</a:t>
            </a:r>
            <a:r>
              <a:rPr lang="en-US" sz="2400" b="1" dirty="0" smtClean="0">
                <a:solidFill>
                  <a:prstClr val="black"/>
                </a:solidFill>
                <a:effectLst>
                  <a:glow rad="101600">
                    <a:prstClr val="white">
                      <a:alpha val="60000"/>
                    </a:prstClr>
                  </a:glow>
                </a:effectLst>
                <a:cs typeface="Arial" charset="0"/>
              </a:rPr>
              <a:t>A) SETIAP PASANGAN SENSITIF KEPADA KEWAJIPAN DAN 	TANGGUNGJAWAB MASING-MASING.</a:t>
            </a:r>
          </a:p>
          <a:p>
            <a:pPr algn="just">
              <a:defRPr/>
            </a:pPr>
            <a:r>
              <a:rPr lang="en-US" sz="2400" b="1" dirty="0">
                <a:solidFill>
                  <a:prstClr val="black"/>
                </a:solidFill>
                <a:effectLst>
                  <a:glow rad="101600">
                    <a:prstClr val="white">
                      <a:alpha val="60000"/>
                    </a:prstClr>
                  </a:glow>
                </a:effectLst>
                <a:cs typeface="Arial" charset="0"/>
              </a:rPr>
              <a:t>	</a:t>
            </a:r>
            <a:r>
              <a:rPr lang="en-US" sz="2400" b="1" dirty="0" smtClean="0">
                <a:solidFill>
                  <a:prstClr val="black"/>
                </a:solidFill>
                <a:effectLst>
                  <a:glow rad="101600">
                    <a:prstClr val="white">
                      <a:alpha val="60000"/>
                    </a:prstClr>
                  </a:glow>
                </a:effectLst>
                <a:cs typeface="Arial" charset="0"/>
              </a:rPr>
              <a:t>B) HENDAKLAH MENZAHIRKAN SYIAR ISLAM DALAM 	KELUARGA , BERILTIZAM KEPADA HUKUM DAN PERATURAN 	SYARIAT.</a:t>
            </a:r>
          </a:p>
          <a:p>
            <a:pPr algn="just">
              <a:defRPr/>
            </a:pPr>
            <a:r>
              <a:rPr lang="en-US" sz="2400" b="1" dirty="0">
                <a:solidFill>
                  <a:prstClr val="black"/>
                </a:solidFill>
                <a:effectLst>
                  <a:glow rad="101600">
                    <a:prstClr val="white">
                      <a:alpha val="60000"/>
                    </a:prstClr>
                  </a:glow>
                </a:effectLst>
                <a:cs typeface="Arial" charset="0"/>
              </a:rPr>
              <a:t>	</a:t>
            </a:r>
            <a:r>
              <a:rPr lang="en-US" sz="2400" b="1" dirty="0" smtClean="0">
                <a:solidFill>
                  <a:prstClr val="black"/>
                </a:solidFill>
                <a:effectLst>
                  <a:glow rad="101600">
                    <a:prstClr val="white">
                      <a:alpha val="60000"/>
                    </a:prstClr>
                  </a:glow>
                </a:effectLst>
                <a:cs typeface="Arial" charset="0"/>
              </a:rPr>
              <a:t>C) HINDARI KEKERASAN DAN PENDERAAN FIKIZAL ATAU 	MENTAL.</a:t>
            </a:r>
          </a:p>
          <a:p>
            <a:pPr algn="just">
              <a:defRPr/>
            </a:pPr>
            <a:r>
              <a:rPr lang="en-US" sz="2400" b="1" dirty="0">
                <a:solidFill>
                  <a:prstClr val="black"/>
                </a:solidFill>
                <a:effectLst>
                  <a:glow rad="101600">
                    <a:prstClr val="white">
                      <a:alpha val="60000"/>
                    </a:prstClr>
                  </a:glow>
                </a:effectLst>
                <a:cs typeface="Arial" charset="0"/>
              </a:rPr>
              <a:t>	</a:t>
            </a:r>
            <a:r>
              <a:rPr lang="en-US" sz="2400" b="1" dirty="0" smtClean="0">
                <a:solidFill>
                  <a:prstClr val="black"/>
                </a:solidFill>
                <a:effectLst>
                  <a:glow rad="101600">
                    <a:prstClr val="white">
                      <a:alpha val="60000"/>
                    </a:prstClr>
                  </a:glow>
                </a:effectLst>
                <a:cs typeface="Arial" charset="0"/>
              </a:rPr>
              <a:t>D) SENTIASA IKHLAS DALAM HUBUNGAN. MENGHARAPKAN 	KEREDHAAN ALLAH.</a:t>
            </a:r>
          </a:p>
        </p:txBody>
      </p:sp>
    </p:spTree>
    <p:extLst>
      <p:ext uri="{BB962C8B-B14F-4D97-AF65-F5344CB8AC3E}">
        <p14:creationId xmlns:p14="http://schemas.microsoft.com/office/powerpoint/2010/main" val="1864933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95400" y="260648"/>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32" y="2073622"/>
            <a:ext cx="9144032" cy="923330"/>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بِفِعْل ِمَا أَمَرَكُمْ وَتَرْكِ مَا نَهَاكُمْ عَنْهُ.</a:t>
            </a:r>
          </a:p>
        </p:txBody>
      </p:sp>
      <p:sp>
        <p:nvSpPr>
          <p:cNvPr id="7" name="TextBox 6"/>
          <p:cNvSpPr txBox="1"/>
          <p:nvPr/>
        </p:nvSpPr>
        <p:spPr>
          <a:xfrm>
            <a:off x="0" y="4149080"/>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ar-SA"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melakukan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disuruh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meninggalkan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dilarang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72035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9"/>
          <p:cNvSpPr>
            <a:spLocks noChangeArrowheads="1"/>
          </p:cNvSpPr>
          <p:nvPr/>
        </p:nvSpPr>
        <p:spPr bwMode="auto">
          <a:xfrm>
            <a:off x="899592" y="3429000"/>
            <a:ext cx="7786742" cy="226992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terselamat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sebab-sebab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menjerumus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neraka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42844" y="44624"/>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Lindungi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endParaRPr lang="en-MY" sz="3000" b="1" dirty="0"/>
          </a:p>
        </p:txBody>
      </p:sp>
      <p:sp>
        <p:nvSpPr>
          <p:cNvPr id="8" name="Bent-Up Arrow 7"/>
          <p:cNvSpPr/>
          <p:nvPr/>
        </p:nvSpPr>
        <p:spPr>
          <a:xfrm rot="5400000">
            <a:off x="1799692" y="2672916"/>
            <a:ext cx="936104" cy="1152128"/>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Explosion 1 6"/>
          <p:cNvSpPr/>
          <p:nvPr/>
        </p:nvSpPr>
        <p:spPr>
          <a:xfrm rot="21344794">
            <a:off x="309776" y="1428380"/>
            <a:ext cx="4852040" cy="1751089"/>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4348" y="4462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1"/>
          <p:cNvSpPr>
            <a:spLocks noChangeArrowheads="1"/>
          </p:cNvSpPr>
          <p:nvPr/>
        </p:nvSpPr>
        <p:spPr bwMode="auto">
          <a:xfrm>
            <a:off x="0" y="3600572"/>
            <a:ext cx="9144000" cy="304698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orang-orang yang beriman! Peliharalah diri kamu dan keluarga kamu dari neraka yang bahan-bahan bakarannya: manusia dan batu (berhala); neraka itu dijaga dan dikawal oleh malaikat-malaikat yang keras kasar (layanannya); mereka tidak menderhaka kepada Allah dalam </a:t>
            </a:r>
            <a:r>
              <a:rPr lang="fi-FI"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egala </a:t>
            </a:r>
            <a:r>
              <a:rPr lang="fi-FI"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t>
            </a: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 diperintahkanNya kepada mereka, dan mereka pula tetap melakukan segala yang diperintahkan.</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1"/>
          <p:cNvSpPr>
            <a:spLocks noChangeArrowheads="1"/>
          </p:cNvSpPr>
          <p:nvPr/>
        </p:nvSpPr>
        <p:spPr bwMode="auto">
          <a:xfrm>
            <a:off x="0" y="11523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EG" sz="48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يَا أَيُّهَا الَّذِينَ آمَنُوا قُوا أَنفُسَكُمْ وَأَهْلِيكُمْ نَارًا وَقُودُهَا النَّاسُ وَالْحِجَارَةُ عَلَيْهَا مَلَائِكَةٌ غِلَاظٌ شِدَادٌ لَا يَعْصُونَ اللَّهَ مَا أَمَرَهُمْ وَيَفْعَلُونَ مَا يُؤْمَرُونَ</a:t>
            </a:r>
            <a:endParaRPr kumimoji="0" lang="en-US" sz="4800" b="1" i="0" u="none" strike="noStrike" cap="none" normalizeH="0" baseline="0" dirty="0" smtClean="0">
              <a:ln>
                <a:noFill/>
              </a:ln>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20280" y="188640"/>
            <a:ext cx="673224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Rum: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1"/>
          <p:cNvSpPr>
            <a:spLocks noChangeArrowheads="1"/>
          </p:cNvSpPr>
          <p:nvPr/>
        </p:nvSpPr>
        <p:spPr bwMode="auto">
          <a:xfrm>
            <a:off x="0" y="3901699"/>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di antara tanda-tanda kekuasaan-Nya, bahawa Ia menciptakan untuk kamu, isteri-isteri dari jenis kamu sendiri, supaya kamu bersenang hati dengannya, dan dijadikan di antara kamu perasan kasih sayang. Sesungguhnya yang demikian itu mengandungi keterangan-keterangan bagi orang yang berfikir.”</a:t>
            </a:r>
          </a:p>
        </p:txBody>
      </p:sp>
      <p:sp>
        <p:nvSpPr>
          <p:cNvPr id="7" name="Explosion 1 6"/>
          <p:cNvSpPr/>
          <p:nvPr/>
        </p:nvSpPr>
        <p:spPr>
          <a:xfrm rot="21344794">
            <a:off x="45355" y="126117"/>
            <a:ext cx="3451040" cy="1351193"/>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Panduan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p>
        </p:txBody>
      </p:sp>
      <p:sp>
        <p:nvSpPr>
          <p:cNvPr id="8" name="Rectangle 7"/>
          <p:cNvSpPr/>
          <p:nvPr/>
        </p:nvSpPr>
        <p:spPr>
          <a:xfrm>
            <a:off x="0" y="1552724"/>
            <a:ext cx="9144000" cy="2308324"/>
          </a:xfrm>
          <a:prstGeom prst="rect">
            <a:avLst/>
          </a:prstGeom>
          <a:noFill/>
        </p:spPr>
        <p:txBody>
          <a:bodyPr wrap="square">
            <a:spAutoFit/>
          </a:bodyPr>
          <a:lstStyle/>
          <a:p>
            <a:pPr algn="ctr" rtl="1">
              <a:defRPr/>
            </a:pPr>
            <a:r>
              <a:rPr lang="ar-EG" sz="4800" b="1" kern="0" dirty="0" smtClean="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وَمِنْ آيَاتِهِ أَنْ خَلَقَ لَكُم مِّنْ أَنفُسِكُمْ أَزْوَاجًا لِّتَسْكُنُوا إِلَيْهَا وَجَعَلَ بَيْنَكُم مَّوَدَّةً وَرَحْمَةً إِنَّ فِي ذَلِكَ لَآيَاتٍ لِّقَوْمٍ يَتَفَكَّرُونَ.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77401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1718</Words>
  <Application>Microsoft Office PowerPoint</Application>
  <PresentationFormat>On-screen Show (4:3)</PresentationFormat>
  <Paragraphs>186</Paragraphs>
  <Slides>40</Slides>
  <Notes>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Office Theme</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21</cp:revision>
  <dcterms:created xsi:type="dcterms:W3CDTF">2015-06-01T15:13:41Z</dcterms:created>
  <dcterms:modified xsi:type="dcterms:W3CDTF">2020-03-11T05:49:27Z</dcterms:modified>
</cp:coreProperties>
</file>